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7"/>
  </p:notesMasterIdLst>
  <p:sldIdLst>
    <p:sldId id="257" r:id="rId2"/>
    <p:sldId id="259" r:id="rId3"/>
    <p:sldId id="260" r:id="rId4"/>
    <p:sldId id="335" r:id="rId5"/>
    <p:sldId id="368" r:id="rId6"/>
    <p:sldId id="267" r:id="rId7"/>
    <p:sldId id="272" r:id="rId8"/>
    <p:sldId id="277" r:id="rId9"/>
    <p:sldId id="292" r:id="rId10"/>
    <p:sldId id="294" r:id="rId11"/>
    <p:sldId id="332" r:id="rId12"/>
    <p:sldId id="310" r:id="rId13"/>
    <p:sldId id="312" r:id="rId14"/>
    <p:sldId id="319" r:id="rId15"/>
    <p:sldId id="318" r:id="rId16"/>
    <p:sldId id="320" r:id="rId17"/>
    <p:sldId id="321" r:id="rId18"/>
    <p:sldId id="364" r:id="rId19"/>
    <p:sldId id="323" r:id="rId20"/>
    <p:sldId id="328" r:id="rId21"/>
    <p:sldId id="336" r:id="rId22"/>
    <p:sldId id="337" r:id="rId23"/>
    <p:sldId id="369" r:id="rId24"/>
    <p:sldId id="370" r:id="rId25"/>
    <p:sldId id="371" r:id="rId26"/>
    <p:sldId id="372" r:id="rId27"/>
    <p:sldId id="347" r:id="rId28"/>
    <p:sldId id="373" r:id="rId29"/>
    <p:sldId id="374" r:id="rId30"/>
    <p:sldId id="375" r:id="rId31"/>
    <p:sldId id="356" r:id="rId32"/>
    <p:sldId id="376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етр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4" autoAdjust="0"/>
  </p:normalViewPr>
  <p:slideViewPr>
    <p:cSldViewPr>
      <p:cViewPr varScale="1">
        <p:scale>
          <a:sx n="75" d="100"/>
          <a:sy n="75" d="100"/>
        </p:scale>
        <p:origin x="-12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B2F1C6A-5FE1-4194-BAC2-3334CC1C5DE8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7FEA11-CD6A-4882-9206-FF9F250EB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562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7A85E-8BE7-4C42-AC39-5AE7ECD23BC1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CF0E-3924-42BC-A01B-19A8C1CE2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E7ACB-CAF5-4963-A197-02336D4D6543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E41A6-F44A-42CD-A659-AA704546A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E64B-039A-4004-8BFE-551FB535E2D2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2B73-90AC-4CC2-B385-D2047424C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A37AA-C4CF-4BBD-9F8A-DD1BA11D93B2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8D00-6502-4BAB-BB55-552C2F694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D0853-70A4-4B46-ADBF-6682F5ACED1E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F7189-9C81-42A7-9654-E2C749B78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A9155-4CBB-40FD-B8DE-9335CF9F6F75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6F5CD-1E6B-4F72-A489-48CA2BBA7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EF739-0F2C-4962-AC7A-737803F36506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B6BC0-46B2-4DC1-BA1F-552147E2E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CAF3B-9782-41BB-BDAA-85991D4B7DBE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DE81A-69CE-46E1-9E51-8574D3899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8F999-F062-446D-B125-A29F5FB54356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1A74-572C-4A89-AD91-724453757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5E11-F110-42A2-9061-CDCDF6F1526C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C46-D912-4AD4-A60D-473472150C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8C44-98DF-42B7-BD36-C92F6246B2F4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229D0-AA03-43F3-B742-7FD56D803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610373-2961-4529-9ED5-9E978042F8B9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63A5EE-C62A-47F7-8F3B-EC978F5CA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1" r:id="rId2"/>
    <p:sldLayoutId id="2147483818" r:id="rId3"/>
    <p:sldLayoutId id="2147483812" r:id="rId4"/>
    <p:sldLayoutId id="2147483819" r:id="rId5"/>
    <p:sldLayoutId id="2147483813" r:id="rId6"/>
    <p:sldLayoutId id="2147483814" r:id="rId7"/>
    <p:sldLayoutId id="2147483820" r:id="rId8"/>
    <p:sldLayoutId id="2147483821" r:id="rId9"/>
    <p:sldLayoutId id="2147483815" r:id="rId10"/>
    <p:sldLayoutId id="214748381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kretininanad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208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Портфолио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800" b="1" dirty="0" err="1" smtClean="0">
                <a:solidFill>
                  <a:srgbClr val="FFFF00"/>
                </a:solidFill>
              </a:rPr>
              <a:t>Кретининой</a:t>
            </a:r>
            <a:r>
              <a:rPr lang="ru-RU" sz="2800" b="1" dirty="0" smtClean="0">
                <a:solidFill>
                  <a:srgbClr val="FFFF00"/>
                </a:solidFill>
              </a:rPr>
              <a:t> Надежды Владиславовны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в</a:t>
            </a:r>
            <a:r>
              <a:rPr lang="ru-RU" sz="2000" b="1" dirty="0" smtClean="0"/>
              <a:t>оспитателя структурного подразделения</a:t>
            </a:r>
          </a:p>
          <a:p>
            <a:pPr algn="ctr"/>
            <a:r>
              <a:rPr lang="ru-RU" sz="2000" b="1" dirty="0" smtClean="0"/>
              <a:t> «Детский сад №16 комбинированного вида»</a:t>
            </a:r>
          </a:p>
          <a:p>
            <a:pPr algn="ctr"/>
            <a:r>
              <a:rPr lang="ru-RU" sz="2000" b="1" dirty="0" smtClean="0"/>
              <a:t>МБДОУ «Детский сад «Радуга» </a:t>
            </a:r>
            <a:r>
              <a:rPr lang="ru-RU" sz="2000" b="1" dirty="0">
                <a:solidFill>
                  <a:prstClr val="white"/>
                </a:solidFill>
              </a:rPr>
              <a:t>комбинированного </a:t>
            </a:r>
            <a:r>
              <a:rPr lang="ru-RU" sz="2000" b="1" dirty="0" smtClean="0">
                <a:solidFill>
                  <a:prstClr val="white"/>
                </a:solidFill>
              </a:rPr>
              <a:t>вида» Рузаевского муниципального района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212976"/>
            <a:ext cx="4464496" cy="34517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154"/>
            <a:ext cx="90108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4. Результаты участия воспитанников в конкурсах, выставках, турнирах, акциях и фестивалях</a:t>
            </a:r>
          </a:p>
          <a:p>
            <a:pPr algn="ctr"/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3107" y="1875813"/>
            <a:ext cx="454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white"/>
                </a:solidFill>
              </a:rPr>
              <a:t>Муниципальный уровень </a:t>
            </a:r>
            <a:r>
              <a:rPr lang="ru-RU" sz="2400" b="1" dirty="0" smtClean="0">
                <a:solidFill>
                  <a:prstClr val="white"/>
                </a:solidFill>
              </a:rPr>
              <a:t>- 5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730" y="2492896"/>
            <a:ext cx="3036754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492896"/>
            <a:ext cx="3036753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990" y="15113"/>
            <a:ext cx="90108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4. Результаты участия воспитанников в конкурсах, выставках, турнирах, акциях и фестивалях</a:t>
            </a:r>
          </a:p>
          <a:p>
            <a:pPr algn="ctr"/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020" y="2095296"/>
            <a:ext cx="2706426" cy="3722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095295"/>
            <a:ext cx="2706426" cy="3722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4993" y="2780928"/>
            <a:ext cx="2702911" cy="37173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5. Наличие авторских программ, методических пособий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3350900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132856"/>
            <a:ext cx="4945604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can\Дипломы Печать\Scan_20170216_190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04276" cy="5229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5. Наличие авторских программ, методических пособий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Picture 2" descr="C:\Users\Илья\Documents\Scan_20170217_21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050" y="1484784"/>
            <a:ext cx="3804277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6. Выступление на научно-практических конференциях, педагогических чтениях, семинарах.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64904"/>
            <a:ext cx="7687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Республиканский </a:t>
            </a:r>
            <a:r>
              <a:rPr lang="ru-RU" sz="2400" b="1" dirty="0">
                <a:solidFill>
                  <a:prstClr val="white"/>
                </a:solidFill>
              </a:rPr>
              <a:t>уровень – </a:t>
            </a:r>
            <a:r>
              <a:rPr lang="ru-RU" sz="2400" b="1" dirty="0" smtClean="0">
                <a:solidFill>
                  <a:prstClr val="white"/>
                </a:solidFill>
              </a:rPr>
              <a:t>1</a:t>
            </a:r>
            <a:endParaRPr lang="ru-RU" sz="2400" b="1" dirty="0">
              <a:solidFill>
                <a:prstClr val="white"/>
              </a:solidFill>
            </a:endParaRPr>
          </a:p>
          <a:p>
            <a:pPr lvl="0"/>
            <a:endParaRPr lang="ru-RU" sz="2400" b="1" dirty="0">
              <a:solidFill>
                <a:prstClr val="white"/>
              </a:solidFill>
            </a:endParaRPr>
          </a:p>
          <a:p>
            <a:pPr lvl="0"/>
            <a:r>
              <a:rPr lang="ru-RU" sz="2400" b="1" dirty="0">
                <a:solidFill>
                  <a:prstClr val="white"/>
                </a:solidFill>
              </a:rPr>
              <a:t>Муниципальный уровень </a:t>
            </a:r>
            <a:r>
              <a:rPr lang="ru-RU" sz="2400" b="1" dirty="0" smtClean="0">
                <a:solidFill>
                  <a:prstClr val="white"/>
                </a:solidFill>
              </a:rPr>
              <a:t>– 1</a:t>
            </a:r>
          </a:p>
          <a:p>
            <a:pPr lvl="0"/>
            <a:endParaRPr lang="ru-RU" sz="2400" b="1" dirty="0" smtClean="0">
              <a:solidFill>
                <a:prstClr val="white"/>
              </a:solidFill>
            </a:endParaRP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На уровне </a:t>
            </a: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образовательной организации -4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988840"/>
            <a:ext cx="3409678" cy="46893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6. Выступление на научно-практических конференциях, педагогических чтениях, семинарах.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443348"/>
            <a:ext cx="5143428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132855"/>
            <a:ext cx="3174132" cy="43654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7. Проведение открытых занятий, мастер-классов, мероприятий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20888"/>
            <a:ext cx="7687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>
              <a:solidFill>
                <a:prstClr val="white"/>
              </a:solidFill>
            </a:endParaRPr>
          </a:p>
          <a:p>
            <a:pPr lvl="0"/>
            <a:r>
              <a:rPr lang="ru-RU" sz="2400" b="1" dirty="0">
                <a:solidFill>
                  <a:prstClr val="white"/>
                </a:solidFill>
              </a:rPr>
              <a:t>Муниципальный уровень </a:t>
            </a:r>
            <a:r>
              <a:rPr lang="ru-RU" sz="2400" b="1" dirty="0" smtClean="0">
                <a:solidFill>
                  <a:prstClr val="white"/>
                </a:solidFill>
              </a:rPr>
              <a:t>– 1</a:t>
            </a:r>
          </a:p>
          <a:p>
            <a:pPr lvl="0"/>
            <a:endParaRPr lang="ru-RU" sz="2400" b="1" dirty="0" smtClean="0">
              <a:solidFill>
                <a:prstClr val="white"/>
              </a:solidFill>
            </a:endParaRP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На уровне </a:t>
            </a: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образовательной </a:t>
            </a: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организации -5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484784"/>
            <a:ext cx="3802425" cy="52294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7. Проведение открытых занятий, мастер-классов, мероприятий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7245" t="-1442" r="4460" b="1442"/>
          <a:stretch/>
        </p:blipFill>
        <p:spPr>
          <a:xfrm>
            <a:off x="827584" y="1442215"/>
            <a:ext cx="3312368" cy="499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43055" r="1096"/>
          <a:stretch/>
        </p:blipFill>
        <p:spPr>
          <a:xfrm>
            <a:off x="4499992" y="1559414"/>
            <a:ext cx="3744416" cy="48808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9256" y="1556792"/>
            <a:ext cx="6858594" cy="49930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7. Проведение открытых занятий, мастер-классов, мероприятий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8. Общественная активность педагога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78" y="1124744"/>
            <a:ext cx="3907141" cy="5373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06576"/>
            <a:ext cx="3925144" cy="53916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628800"/>
            <a:ext cx="8208912" cy="390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Дата рождения: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05.01.1974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Образование,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квалификация по диплому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: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высшее, Мордовский Государственный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Педагогический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Институт имени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М.Е.Евсевьева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entury Gothic"/>
              </a:rPr>
              <a:t>Квалификация</a:t>
            </a:r>
            <a:r>
              <a:rPr lang="ru-RU" b="1" kern="0" dirty="0" smtClean="0">
                <a:solidFill>
                  <a:srgbClr val="D60093"/>
                </a:solidFill>
                <a:latin typeface="Century Gothic"/>
              </a:rPr>
              <a:t>: учитель истории и учитель права по специальности «История» с доп. спец «Юриспруденция»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№ диплома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всг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 0606158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B4AB6"/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дата выдачи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25 января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2007 г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Стаж педагогической работы (по специальности):  </a:t>
            </a:r>
            <a:r>
              <a:rPr lang="ru-RU" b="1" kern="0" dirty="0" smtClean="0">
                <a:solidFill>
                  <a:srgbClr val="D60093"/>
                </a:solidFill>
              </a:rPr>
              <a:t>22 года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Общий трудовой стаж: </a:t>
            </a:r>
            <a:r>
              <a:rPr lang="ru-RU" b="1" kern="0" dirty="0" smtClean="0">
                <a:solidFill>
                  <a:srgbClr val="D60093"/>
                </a:solidFill>
              </a:rPr>
              <a:t>22 года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Стаж педагогической работы в данном учреждении: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21 год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Наличие квалификационной категории: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D60093"/>
                </a:solidFill>
              </a:rPr>
              <a:t>воспитатель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 высшей квалификационной категории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Дата последней аттестации: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</a:rPr>
              <a:t>приказ МО РМ от 16.05.2012г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88640"/>
            <a:ext cx="6336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Общие сведения</a:t>
            </a:r>
            <a:endParaRPr lang="ru-RU" sz="54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9. Позитивные результаты работы с воспитанниками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697710" cy="5085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3697710" cy="50854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10. Участие педагога в профессиональных конкурсах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52936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Международный уровень -3 Российский уровень – 4 </a:t>
            </a:r>
          </a:p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Республиканский уровень-1 Муниципальный </a:t>
            </a:r>
            <a:r>
              <a:rPr lang="ru-RU" sz="2400" b="1" dirty="0">
                <a:solidFill>
                  <a:prstClr val="white"/>
                </a:solidFill>
              </a:rPr>
              <a:t>уровень – </a:t>
            </a:r>
            <a:r>
              <a:rPr lang="ru-RU" sz="2400" b="1" dirty="0" smtClean="0">
                <a:solidFill>
                  <a:prstClr val="white"/>
                </a:solidFill>
              </a:rPr>
              <a:t>2</a:t>
            </a:r>
            <a:endParaRPr lang="ru-RU" sz="2400" b="1" dirty="0">
              <a:solidFill>
                <a:prstClr val="white"/>
              </a:solidFill>
            </a:endParaRPr>
          </a:p>
          <a:p>
            <a:pPr lvl="0"/>
            <a:endParaRPr lang="ru-RU" sz="2400" b="1" dirty="0">
              <a:solidFill>
                <a:prstClr val="white"/>
              </a:solidFill>
            </a:endParaRPr>
          </a:p>
          <a:p>
            <a:pPr lvl="0"/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628800"/>
            <a:ext cx="3568300" cy="49075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21940"/>
            <a:ext cx="3600400" cy="4951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21940"/>
            <a:ext cx="3612689" cy="49685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10. Участие педагога в профессиональных конкурсах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10. Участие педагога в профессиональных конкурсах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3560332" cy="4896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541876"/>
            <a:ext cx="3528392" cy="4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9319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10. Участие педагога в профессиональных конкурсах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9256" y="1484784"/>
            <a:ext cx="685859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361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10. Участие педагога в профессиональных конкурсах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5" y="1700808"/>
            <a:ext cx="3471947" cy="4774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3488279" cy="47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792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10. Участие педагога в профессиональных конкурсах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3822121" cy="5256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4390" y="1484784"/>
            <a:ext cx="3750068" cy="51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6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11. Награды и поощрения педагога в </a:t>
            </a:r>
            <a:r>
              <a:rPr lang="ru-RU" sz="3600" b="1" dirty="0" err="1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межаттестационный</a:t>
            </a:r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период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852936"/>
            <a:ext cx="4824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</a:rPr>
              <a:t>Республиканский уровень-1 Муниципальный </a:t>
            </a:r>
            <a:r>
              <a:rPr lang="ru-RU" sz="2400" b="1" dirty="0">
                <a:solidFill>
                  <a:prstClr val="white"/>
                </a:solidFill>
              </a:rPr>
              <a:t>уровень – 4</a:t>
            </a:r>
          </a:p>
          <a:p>
            <a:pPr lvl="0"/>
            <a:endParaRPr lang="ru-RU" sz="2400" b="1" dirty="0">
              <a:solidFill>
                <a:prstClr val="white"/>
              </a:solidFill>
            </a:endParaRPr>
          </a:p>
          <a:p>
            <a:pPr lvl="0"/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6788" y="1628800"/>
            <a:ext cx="3577642" cy="492035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11. Награды и поощрения педагога в </a:t>
            </a:r>
            <a:r>
              <a:rPr lang="ru-RU" sz="3600" b="1" dirty="0" err="1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межаттестационный</a:t>
            </a:r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период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3384376" cy="4654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7" y="1772816"/>
            <a:ext cx="3384377" cy="46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774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11. Награды и поощрения педагога в </a:t>
            </a:r>
            <a:r>
              <a:rPr lang="ru-RU" sz="3600" b="1" dirty="0" err="1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межаттестационный</a:t>
            </a:r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период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18508"/>
            <a:ext cx="3691117" cy="5076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18508"/>
            <a:ext cx="3691118" cy="50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37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Аттестация сканирование\Scan_20170211_193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38321"/>
            <a:ext cx="3981358" cy="54726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38321"/>
            <a:ext cx="3933640" cy="54099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11. Награды и поощрения педагога в </a:t>
            </a:r>
            <a:r>
              <a:rPr lang="ru-RU" sz="3600" b="1" dirty="0" err="1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межаттестационный</a:t>
            </a:r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 период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95372"/>
            <a:ext cx="3592994" cy="4941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595372"/>
            <a:ext cx="3600400" cy="49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0689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12. Повышение квалификации, профессиональная переподготовка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6858594" cy="49930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12. Повышение квалификации, профессиональная переподготовка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9256" y="1556792"/>
            <a:ext cx="685859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513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12. Повышение квалификации, профессиональная переподготовка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9256" y="1556792"/>
            <a:ext cx="685859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059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12. Повышение квалификации, профессиональная переподготовка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3713"/>
            <a:ext cx="3613403" cy="2630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694" y="1465939"/>
            <a:ext cx="3750266" cy="2730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0677" y="3933056"/>
            <a:ext cx="381214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812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36" y="116632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12. Повышение квалификации, профессиональная переподготовка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1556792"/>
            <a:ext cx="3744416" cy="2725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697" y="1470089"/>
            <a:ext cx="3827106" cy="2786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7591" y="4077072"/>
            <a:ext cx="346192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77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1. Применение информационно-коммуникативных технологий</a:t>
            </a:r>
            <a:endParaRPr lang="ru-RU" sz="40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7316" y="1628800"/>
            <a:ext cx="3645352" cy="50134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0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1. Применение информационно-коммуникативных технологий</a:t>
            </a:r>
            <a:endParaRPr lang="ru-RU" sz="40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412776"/>
            <a:ext cx="6023370" cy="439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0100" y="5917752"/>
            <a:ext cx="66025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www.maam.ru/users/kretininanada</a:t>
            </a:r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5901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154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2. Участие в инновационной (экспериментальной) деятельности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653" y="1556792"/>
            <a:ext cx="2827322" cy="3888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9657" y="2060848"/>
            <a:ext cx="3010575" cy="4140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4482" y="2996952"/>
            <a:ext cx="2670249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154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3. Наличие публикаций, включая интернет-публикации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708920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Российский уровень – 5</a:t>
            </a:r>
          </a:p>
          <a:p>
            <a:endParaRPr lang="ru-RU" sz="2400" b="1" dirty="0"/>
          </a:p>
          <a:p>
            <a:r>
              <a:rPr lang="ru-RU" sz="2400" b="1" dirty="0"/>
              <a:t>Муниципальный уровень - </a:t>
            </a:r>
            <a:r>
              <a:rPr lang="ru-RU" sz="2400" b="1" dirty="0" smtClean="0"/>
              <a:t>1</a:t>
            </a:r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366508"/>
            <a:ext cx="3697710" cy="50854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332" t="7240" r="4701" b="6669"/>
          <a:stretch/>
        </p:blipFill>
        <p:spPr>
          <a:xfrm>
            <a:off x="179512" y="2852936"/>
            <a:ext cx="2876806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794" t="6954" r="3794" b="6954"/>
          <a:stretch/>
        </p:blipFill>
        <p:spPr>
          <a:xfrm>
            <a:off x="3135933" y="1628800"/>
            <a:ext cx="2922471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3794" t="6954" r="6682" b="6954"/>
          <a:stretch/>
        </p:blipFill>
        <p:spPr>
          <a:xfrm>
            <a:off x="6138019" y="2996952"/>
            <a:ext cx="2831143" cy="37444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9154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3. Наличие публикаций, включая интернет-публикации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ттестация сканирование\Scan_20170211_185500.jpg"/>
          <p:cNvPicPr>
            <a:picLocks noChangeAspect="1" noChangeArrowheads="1"/>
          </p:cNvPicPr>
          <p:nvPr/>
        </p:nvPicPr>
        <p:blipFill rotWithShape="1">
          <a:blip r:embed="rId2" cstate="print"/>
          <a:srcRect l="5151" t="7349" r="5367" b="6552"/>
          <a:stretch/>
        </p:blipFill>
        <p:spPr bwMode="auto">
          <a:xfrm>
            <a:off x="179512" y="1594127"/>
            <a:ext cx="2592288" cy="34285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9154"/>
            <a:ext cx="90108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3. Наличие публикаций, включая интернет-публикации</a:t>
            </a:r>
            <a:endParaRPr lang="ru-RU" sz="3600" b="1" cap="none" spc="0" dirty="0">
              <a:ln w="63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0604" t="5292" r="1704" b="3851"/>
          <a:stretch/>
        </p:blipFill>
        <p:spPr>
          <a:xfrm>
            <a:off x="2915816" y="2996952"/>
            <a:ext cx="4229042" cy="3600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628800"/>
            <a:ext cx="2617846" cy="36003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C86EF0"/>
      </a:dk2>
      <a:lt2>
        <a:srgbClr val="D4D2D0"/>
      </a:lt2>
      <a:accent1>
        <a:srgbClr val="FFC00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685</TotalTime>
  <Words>443</Words>
  <Application>Microsoft Office PowerPoint</Application>
  <PresentationFormat>Экран (4:3)</PresentationFormat>
  <Paragraphs>70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Илья</cp:lastModifiedBy>
  <cp:revision>157</cp:revision>
  <dcterms:modified xsi:type="dcterms:W3CDTF">2017-03-27T09:02:16Z</dcterms:modified>
</cp:coreProperties>
</file>